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letter"/>
  <p:notesSz cx="6858000" cy="120396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>
          <p15:clr>
            <a:srgbClr val="A4A3A4"/>
          </p15:clr>
        </p15:guide>
        <p15:guide id="2" pos="37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6"/>
      </p:cViewPr>
      <p:guideLst>
        <p:guide orient="horz" pos="1224"/>
        <p:guide pos="37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98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479213"/>
            <a:ext cx="2971800" cy="598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11479213"/>
            <a:ext cx="2971800" cy="598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57" tIns="46578" rIns="93157" bIns="4657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DA69D92-AA27-4056-BEBD-459BFF6ABF5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1380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8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52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23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622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3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4813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07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5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86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6627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2802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6702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8308975" y="0"/>
            <a:ext cx="838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900" b="1" smtClean="0"/>
              <a:t>SIS-SS-29-P</a:t>
            </a:r>
            <a:endParaRPr lang="es-ES_tradnl" sz="900" smtClean="0"/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-57150" y="615950"/>
            <a:ext cx="18827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altLang="es-MX" sz="700" b="1" smtClean="0"/>
              <a:t>NOMBRE DE LA UNIDAD:</a:t>
            </a:r>
          </a:p>
        </p:txBody>
      </p:sp>
      <p:sp>
        <p:nvSpPr>
          <p:cNvPr id="1030" name="Rectangle 21"/>
          <p:cNvSpPr>
            <a:spLocks noChangeArrowheads="1"/>
          </p:cNvSpPr>
          <p:nvPr userDrawn="1"/>
        </p:nvSpPr>
        <p:spPr bwMode="auto">
          <a:xfrm>
            <a:off x="5010150" y="622300"/>
            <a:ext cx="11303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altLang="es-MX" sz="700" b="1" smtClean="0"/>
              <a:t>CLUES:</a:t>
            </a:r>
          </a:p>
        </p:txBody>
      </p:sp>
      <p:sp>
        <p:nvSpPr>
          <p:cNvPr id="1031" name="Line 24"/>
          <p:cNvSpPr>
            <a:spLocks noChangeShapeType="1"/>
          </p:cNvSpPr>
          <p:nvPr/>
        </p:nvSpPr>
        <p:spPr bwMode="auto">
          <a:xfrm>
            <a:off x="-9525" y="628650"/>
            <a:ext cx="9153525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32" name="Line 25"/>
          <p:cNvSpPr>
            <a:spLocks noChangeShapeType="1"/>
          </p:cNvSpPr>
          <p:nvPr/>
        </p:nvSpPr>
        <p:spPr bwMode="auto">
          <a:xfrm>
            <a:off x="-9525" y="88900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33" name="Line 27"/>
          <p:cNvSpPr>
            <a:spLocks noChangeShapeType="1"/>
          </p:cNvSpPr>
          <p:nvPr/>
        </p:nvSpPr>
        <p:spPr bwMode="auto">
          <a:xfrm>
            <a:off x="5035550" y="631825"/>
            <a:ext cx="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1034" name="Group 42"/>
          <p:cNvGrpSpPr>
            <a:grpSpLocks/>
          </p:cNvGrpSpPr>
          <p:nvPr userDrawn="1"/>
        </p:nvGrpSpPr>
        <p:grpSpPr bwMode="auto">
          <a:xfrm>
            <a:off x="7073900" y="247650"/>
            <a:ext cx="2012950" cy="419100"/>
            <a:chOff x="3368" y="354"/>
            <a:chExt cx="1268" cy="264"/>
          </a:xfrm>
        </p:grpSpPr>
        <p:sp>
          <p:nvSpPr>
            <p:cNvPr id="1036" name="Text Box 43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800" b="1" smtClean="0"/>
                <a:t>FECHA:</a:t>
              </a:r>
              <a:endParaRPr lang="es-ES" smtClean="0"/>
            </a:p>
          </p:txBody>
        </p:sp>
        <p:sp>
          <p:nvSpPr>
            <p:cNvPr id="1037" name="Text Box 44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700" b="1" smtClean="0"/>
                <a:t>   DÍA            MES            AÑO</a:t>
              </a:r>
              <a:endParaRPr lang="es-ES" smtClean="0"/>
            </a:p>
          </p:txBody>
        </p:sp>
        <p:grpSp>
          <p:nvGrpSpPr>
            <p:cNvPr id="1038" name="Group 45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54"/>
              <a:chOff x="3702" y="360"/>
              <a:chExt cx="931" cy="154"/>
            </a:xfrm>
          </p:grpSpPr>
          <p:sp>
            <p:nvSpPr>
              <p:cNvPr id="1039" name="Rectangle 46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5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40" name="Line 47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41" name="Line 48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42" name="Line 49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3" name="Line 50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4" name="Line 51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pic>
        <p:nvPicPr>
          <p:cNvPr id="1035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143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854"/>
          <p:cNvSpPr txBox="1">
            <a:spLocks noChangeArrowheads="1"/>
          </p:cNvSpPr>
          <p:nvPr/>
        </p:nvSpPr>
        <p:spPr bwMode="auto">
          <a:xfrm>
            <a:off x="7831931" y="871538"/>
            <a:ext cx="969962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s-ES_tradnl" altLang="es-MX" sz="700" b="1" dirty="0" smtClean="0"/>
              <a:t>LACTANCIA</a:t>
            </a:r>
          </a:p>
          <a:p>
            <a:pPr algn="ctr">
              <a:defRPr/>
            </a:pPr>
            <a:r>
              <a:rPr lang="es-ES_tradnl" altLang="es-MX" sz="700" b="1" dirty="0" smtClean="0"/>
              <a:t>MATERNA</a:t>
            </a:r>
          </a:p>
        </p:txBody>
      </p:sp>
      <p:sp>
        <p:nvSpPr>
          <p:cNvPr id="54" name="Rectangle 848"/>
          <p:cNvSpPr>
            <a:spLocks noChangeArrowheads="1"/>
          </p:cNvSpPr>
          <p:nvPr/>
        </p:nvSpPr>
        <p:spPr bwMode="auto">
          <a:xfrm>
            <a:off x="8746331" y="952500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3075" name="Text Box 775"/>
          <p:cNvSpPr txBox="1">
            <a:spLocks noChangeArrowheads="1"/>
          </p:cNvSpPr>
          <p:nvPr/>
        </p:nvSpPr>
        <p:spPr bwMode="auto">
          <a:xfrm>
            <a:off x="-57150" y="903288"/>
            <a:ext cx="14589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 b="1"/>
              <a:t>TEMA DE LA CAPACITACIÓN:</a:t>
            </a:r>
            <a:endParaRPr lang="es-ES_tradnl" altLang="es-MX" sz="700"/>
          </a:p>
        </p:txBody>
      </p:sp>
      <p:sp>
        <p:nvSpPr>
          <p:cNvPr id="3076" name="Line 38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40"/>
          <p:cNvSpPr>
            <a:spLocks noChangeShapeType="1"/>
          </p:cNvSpPr>
          <p:nvPr/>
        </p:nvSpPr>
        <p:spPr bwMode="auto">
          <a:xfrm>
            <a:off x="8404225" y="1179513"/>
            <a:ext cx="0" cy="551656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41"/>
          <p:cNvSpPr>
            <a:spLocks noChangeShapeType="1"/>
          </p:cNvSpPr>
          <p:nvPr/>
        </p:nvSpPr>
        <p:spPr bwMode="auto">
          <a:xfrm>
            <a:off x="7667625" y="1404938"/>
            <a:ext cx="0" cy="527208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42"/>
          <p:cNvSpPr>
            <a:spLocks noChangeShapeType="1"/>
          </p:cNvSpPr>
          <p:nvPr/>
        </p:nvSpPr>
        <p:spPr bwMode="auto">
          <a:xfrm>
            <a:off x="6940550" y="1154113"/>
            <a:ext cx="0" cy="5545137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45"/>
          <p:cNvSpPr>
            <a:spLocks noChangeShapeType="1"/>
          </p:cNvSpPr>
          <p:nvPr/>
        </p:nvSpPr>
        <p:spPr bwMode="auto">
          <a:xfrm>
            <a:off x="5030788" y="1158875"/>
            <a:ext cx="0" cy="554990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42"/>
          <p:cNvSpPr>
            <a:spLocks noChangeShapeType="1"/>
          </p:cNvSpPr>
          <p:nvPr/>
        </p:nvSpPr>
        <p:spPr bwMode="auto">
          <a:xfrm>
            <a:off x="2566988" y="1165225"/>
            <a:ext cx="0" cy="551815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Text Box 776"/>
          <p:cNvSpPr txBox="1">
            <a:spLocks noChangeArrowheads="1"/>
          </p:cNvSpPr>
          <p:nvPr/>
        </p:nvSpPr>
        <p:spPr bwMode="auto">
          <a:xfrm>
            <a:off x="76200" y="1212850"/>
            <a:ext cx="2452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NOMBRE Y APELLIDOS</a:t>
            </a:r>
          </a:p>
          <a:p>
            <a:pPr algn="ctr"/>
            <a:r>
              <a:rPr lang="es-ES_tradnl" altLang="es-MX" sz="900" b="1"/>
              <a:t> DE LA CAPACITADA</a:t>
            </a:r>
          </a:p>
        </p:txBody>
      </p:sp>
      <p:sp>
        <p:nvSpPr>
          <p:cNvPr id="3083" name="Text Box 777"/>
          <p:cNvSpPr txBox="1">
            <a:spLocks noChangeArrowheads="1"/>
          </p:cNvSpPr>
          <p:nvPr/>
        </p:nvSpPr>
        <p:spPr bwMode="auto">
          <a:xfrm>
            <a:off x="2579688" y="1217613"/>
            <a:ext cx="23733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DOMICILIO</a:t>
            </a:r>
          </a:p>
          <a:p>
            <a:pPr algn="ctr"/>
            <a:r>
              <a:rPr lang="es-ES_tradnl" altLang="es-MX" sz="900" b="1"/>
              <a:t>(Calle, Número, Localidad)</a:t>
            </a:r>
          </a:p>
        </p:txBody>
      </p:sp>
      <p:sp>
        <p:nvSpPr>
          <p:cNvPr id="3084" name="Text Box 778"/>
          <p:cNvSpPr txBox="1">
            <a:spLocks noChangeArrowheads="1"/>
          </p:cNvSpPr>
          <p:nvPr/>
        </p:nvSpPr>
        <p:spPr bwMode="auto">
          <a:xfrm>
            <a:off x="5086350" y="1227138"/>
            <a:ext cx="17795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NOMBRE Y APELLIDOS </a:t>
            </a:r>
          </a:p>
          <a:p>
            <a:pPr algn="ctr"/>
            <a:r>
              <a:rPr lang="es-ES_tradnl" altLang="es-MX" sz="900" b="1"/>
              <a:t>DEL MENOR DE 5 AÑOS </a:t>
            </a:r>
          </a:p>
        </p:txBody>
      </p:sp>
      <p:sp>
        <p:nvSpPr>
          <p:cNvPr id="3085" name="Line 779"/>
          <p:cNvSpPr>
            <a:spLocks noChangeShapeType="1"/>
          </p:cNvSpPr>
          <p:nvPr/>
        </p:nvSpPr>
        <p:spPr bwMode="auto">
          <a:xfrm>
            <a:off x="6934200" y="1393825"/>
            <a:ext cx="147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Text Box 780"/>
          <p:cNvSpPr txBox="1">
            <a:spLocks noChangeArrowheads="1"/>
          </p:cNvSpPr>
          <p:nvPr/>
        </p:nvSpPr>
        <p:spPr bwMode="auto">
          <a:xfrm>
            <a:off x="6985000" y="1160463"/>
            <a:ext cx="1343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TIPO DE ASISTENTE</a:t>
            </a:r>
          </a:p>
        </p:txBody>
      </p:sp>
      <p:sp>
        <p:nvSpPr>
          <p:cNvPr id="3087" name="Text Box 781"/>
          <p:cNvSpPr txBox="1">
            <a:spLocks noChangeArrowheads="1"/>
          </p:cNvSpPr>
          <p:nvPr/>
        </p:nvSpPr>
        <p:spPr bwMode="auto">
          <a:xfrm>
            <a:off x="6902450" y="1398588"/>
            <a:ext cx="831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INICIAL</a:t>
            </a:r>
          </a:p>
        </p:txBody>
      </p:sp>
      <p:sp>
        <p:nvSpPr>
          <p:cNvPr id="3088" name="Text Box 782"/>
          <p:cNvSpPr txBox="1">
            <a:spLocks noChangeArrowheads="1"/>
          </p:cNvSpPr>
          <p:nvPr/>
        </p:nvSpPr>
        <p:spPr bwMode="auto">
          <a:xfrm>
            <a:off x="7632700" y="1411288"/>
            <a:ext cx="831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REFUERZO</a:t>
            </a:r>
          </a:p>
        </p:txBody>
      </p:sp>
      <p:sp>
        <p:nvSpPr>
          <p:cNvPr id="3089" name="Text Box 783"/>
          <p:cNvSpPr txBox="1">
            <a:spLocks noChangeArrowheads="1"/>
          </p:cNvSpPr>
          <p:nvPr/>
        </p:nvSpPr>
        <p:spPr bwMode="auto">
          <a:xfrm>
            <a:off x="8356600" y="1166813"/>
            <a:ext cx="819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ACREDITÓ</a:t>
            </a:r>
          </a:p>
          <a:p>
            <a:pPr algn="ctr"/>
            <a:r>
              <a:rPr lang="es-ES_tradnl" altLang="es-MX" sz="900" b="1"/>
              <a:t>  (SI o No)</a:t>
            </a:r>
          </a:p>
        </p:txBody>
      </p:sp>
      <p:sp>
        <p:nvSpPr>
          <p:cNvPr id="3090" name="Line 784"/>
          <p:cNvSpPr>
            <a:spLocks noChangeShapeType="1"/>
          </p:cNvSpPr>
          <p:nvPr/>
        </p:nvSpPr>
        <p:spPr bwMode="auto">
          <a:xfrm>
            <a:off x="0" y="19177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785"/>
          <p:cNvSpPr>
            <a:spLocks noChangeShapeType="1"/>
          </p:cNvSpPr>
          <p:nvPr/>
        </p:nvSpPr>
        <p:spPr bwMode="auto">
          <a:xfrm>
            <a:off x="6350" y="273367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786"/>
          <p:cNvSpPr>
            <a:spLocks noChangeShapeType="1"/>
          </p:cNvSpPr>
          <p:nvPr/>
        </p:nvSpPr>
        <p:spPr bwMode="auto">
          <a:xfrm>
            <a:off x="19050" y="3006725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787"/>
          <p:cNvSpPr>
            <a:spLocks noChangeShapeType="1"/>
          </p:cNvSpPr>
          <p:nvPr/>
        </p:nvSpPr>
        <p:spPr bwMode="auto">
          <a:xfrm>
            <a:off x="9525" y="3282950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788"/>
          <p:cNvSpPr>
            <a:spLocks noChangeShapeType="1"/>
          </p:cNvSpPr>
          <p:nvPr/>
        </p:nvSpPr>
        <p:spPr bwMode="auto">
          <a:xfrm>
            <a:off x="0" y="3562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814"/>
          <p:cNvSpPr>
            <a:spLocks noChangeShapeType="1"/>
          </p:cNvSpPr>
          <p:nvPr/>
        </p:nvSpPr>
        <p:spPr bwMode="auto">
          <a:xfrm>
            <a:off x="11113" y="2470150"/>
            <a:ext cx="91328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815"/>
          <p:cNvSpPr>
            <a:spLocks noChangeShapeType="1"/>
          </p:cNvSpPr>
          <p:nvPr/>
        </p:nvSpPr>
        <p:spPr bwMode="auto">
          <a:xfrm>
            <a:off x="11113" y="2193925"/>
            <a:ext cx="91328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816"/>
          <p:cNvSpPr>
            <a:spLocks noChangeShapeType="1"/>
          </p:cNvSpPr>
          <p:nvPr/>
        </p:nvSpPr>
        <p:spPr bwMode="auto">
          <a:xfrm>
            <a:off x="9525" y="3841750"/>
            <a:ext cx="9094788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817"/>
          <p:cNvSpPr>
            <a:spLocks noChangeShapeType="1"/>
          </p:cNvSpPr>
          <p:nvPr/>
        </p:nvSpPr>
        <p:spPr bwMode="auto">
          <a:xfrm>
            <a:off x="15875" y="465772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818"/>
          <p:cNvSpPr>
            <a:spLocks noChangeShapeType="1"/>
          </p:cNvSpPr>
          <p:nvPr/>
        </p:nvSpPr>
        <p:spPr bwMode="auto">
          <a:xfrm>
            <a:off x="28575" y="4930775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819"/>
          <p:cNvSpPr>
            <a:spLocks noChangeShapeType="1"/>
          </p:cNvSpPr>
          <p:nvPr/>
        </p:nvSpPr>
        <p:spPr bwMode="auto">
          <a:xfrm>
            <a:off x="19050" y="5207000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820"/>
          <p:cNvSpPr>
            <a:spLocks noChangeShapeType="1"/>
          </p:cNvSpPr>
          <p:nvPr/>
        </p:nvSpPr>
        <p:spPr bwMode="auto">
          <a:xfrm>
            <a:off x="9525" y="54864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821"/>
          <p:cNvSpPr>
            <a:spLocks noChangeShapeType="1"/>
          </p:cNvSpPr>
          <p:nvPr/>
        </p:nvSpPr>
        <p:spPr bwMode="auto">
          <a:xfrm>
            <a:off x="20638" y="4384675"/>
            <a:ext cx="90947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822"/>
          <p:cNvSpPr>
            <a:spLocks noChangeShapeType="1"/>
          </p:cNvSpPr>
          <p:nvPr/>
        </p:nvSpPr>
        <p:spPr bwMode="auto">
          <a:xfrm>
            <a:off x="20638" y="4117975"/>
            <a:ext cx="9094787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823"/>
          <p:cNvSpPr>
            <a:spLocks noChangeShapeType="1"/>
          </p:cNvSpPr>
          <p:nvPr/>
        </p:nvSpPr>
        <p:spPr bwMode="auto">
          <a:xfrm>
            <a:off x="6350" y="5762625"/>
            <a:ext cx="91376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824"/>
          <p:cNvSpPr>
            <a:spLocks noChangeShapeType="1"/>
          </p:cNvSpPr>
          <p:nvPr/>
        </p:nvSpPr>
        <p:spPr bwMode="auto">
          <a:xfrm>
            <a:off x="19050" y="6026150"/>
            <a:ext cx="91249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825"/>
          <p:cNvSpPr>
            <a:spLocks noChangeShapeType="1"/>
          </p:cNvSpPr>
          <p:nvPr/>
        </p:nvSpPr>
        <p:spPr bwMode="auto">
          <a:xfrm>
            <a:off x="9525" y="6302375"/>
            <a:ext cx="91344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Text Box 828"/>
          <p:cNvSpPr txBox="1">
            <a:spLocks noChangeArrowheads="1"/>
          </p:cNvSpPr>
          <p:nvPr/>
        </p:nvSpPr>
        <p:spPr bwMode="auto">
          <a:xfrm>
            <a:off x="1476375" y="38100"/>
            <a:ext cx="6143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1300" b="1"/>
              <a:t>PROGRAMA: SALUD DE LA INFANCIA</a:t>
            </a:r>
          </a:p>
          <a:p>
            <a:pPr algn="ctr"/>
            <a:r>
              <a:rPr lang="es-ES_tradnl" altLang="es-MX" sz="1300" b="1"/>
              <a:t>REGISTRO DE CAPACITACIÓN DE MADRES</a:t>
            </a:r>
          </a:p>
        </p:txBody>
      </p:sp>
      <p:sp>
        <p:nvSpPr>
          <p:cNvPr id="3108" name="Text Box 829"/>
          <p:cNvSpPr txBox="1">
            <a:spLocks noChangeArrowheads="1"/>
          </p:cNvSpPr>
          <p:nvPr/>
        </p:nvSpPr>
        <p:spPr bwMode="auto">
          <a:xfrm>
            <a:off x="1093788" y="906463"/>
            <a:ext cx="8588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EDA´S</a:t>
            </a:r>
          </a:p>
        </p:txBody>
      </p:sp>
      <p:sp>
        <p:nvSpPr>
          <p:cNvPr id="3109" name="Rectangle 830"/>
          <p:cNvSpPr>
            <a:spLocks noChangeArrowheads="1"/>
          </p:cNvSpPr>
          <p:nvPr/>
        </p:nvSpPr>
        <p:spPr bwMode="auto">
          <a:xfrm>
            <a:off x="1714500" y="942975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3110" name="Text Box 833"/>
          <p:cNvSpPr txBox="1">
            <a:spLocks noChangeArrowheads="1"/>
          </p:cNvSpPr>
          <p:nvPr/>
        </p:nvSpPr>
        <p:spPr bwMode="auto">
          <a:xfrm>
            <a:off x="1843088" y="915988"/>
            <a:ext cx="8588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IRA´S</a:t>
            </a:r>
          </a:p>
        </p:txBody>
      </p:sp>
      <p:sp>
        <p:nvSpPr>
          <p:cNvPr id="3111" name="Rectangle 834"/>
          <p:cNvSpPr>
            <a:spLocks noChangeArrowheads="1"/>
          </p:cNvSpPr>
          <p:nvPr/>
        </p:nvSpPr>
        <p:spPr bwMode="auto">
          <a:xfrm>
            <a:off x="2463800" y="952500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grpSp>
        <p:nvGrpSpPr>
          <p:cNvPr id="3112" name="Group 860"/>
          <p:cNvGrpSpPr>
            <a:grpSpLocks/>
          </p:cNvGrpSpPr>
          <p:nvPr/>
        </p:nvGrpSpPr>
        <p:grpSpPr bwMode="auto">
          <a:xfrm>
            <a:off x="4217988" y="871538"/>
            <a:ext cx="1081087" cy="304800"/>
            <a:chOff x="1907" y="549"/>
            <a:chExt cx="681" cy="192"/>
          </a:xfrm>
        </p:grpSpPr>
        <p:sp>
          <p:nvSpPr>
            <p:cNvPr id="3123" name="Text Box 836"/>
            <p:cNvSpPr txBox="1">
              <a:spLocks noChangeArrowheads="1"/>
            </p:cNvSpPr>
            <p:nvPr/>
          </p:nvSpPr>
          <p:spPr bwMode="auto">
            <a:xfrm>
              <a:off x="1907" y="549"/>
              <a:ext cx="5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ESTIMULACIÓN </a:t>
              </a:r>
            </a:p>
            <a:p>
              <a:pPr algn="ctr"/>
              <a:r>
                <a:rPr lang="es-ES_tradnl" altLang="es-MX" sz="700" b="1"/>
                <a:t>TEMPRANA</a:t>
              </a:r>
            </a:p>
          </p:txBody>
        </p:sp>
        <p:sp>
          <p:nvSpPr>
            <p:cNvPr id="3124" name="Rectangle 837"/>
            <p:cNvSpPr>
              <a:spLocks noChangeArrowheads="1"/>
            </p:cNvSpPr>
            <p:nvPr/>
          </p:nvSpPr>
          <p:spPr bwMode="auto">
            <a:xfrm>
              <a:off x="2460" y="594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grpSp>
        <p:nvGrpSpPr>
          <p:cNvPr id="3113" name="Group 861"/>
          <p:cNvGrpSpPr>
            <a:grpSpLocks/>
          </p:cNvGrpSpPr>
          <p:nvPr/>
        </p:nvGrpSpPr>
        <p:grpSpPr bwMode="auto">
          <a:xfrm>
            <a:off x="2624138" y="887413"/>
            <a:ext cx="1401762" cy="304800"/>
            <a:chOff x="1143" y="559"/>
            <a:chExt cx="883" cy="192"/>
          </a:xfrm>
        </p:grpSpPr>
        <p:sp>
          <p:nvSpPr>
            <p:cNvPr id="3121" name="Text Box 843"/>
            <p:cNvSpPr txBox="1">
              <a:spLocks noChangeArrowheads="1"/>
            </p:cNvSpPr>
            <p:nvPr/>
          </p:nvSpPr>
          <p:spPr bwMode="auto">
            <a:xfrm>
              <a:off x="1143" y="559"/>
              <a:ext cx="86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PREVENCIÓN DE </a:t>
              </a:r>
            </a:p>
            <a:p>
              <a:pPr algn="ctr"/>
              <a:r>
                <a:rPr lang="es-ES_tradnl" altLang="es-MX" sz="700" b="1"/>
                <a:t>LA DESNUTRICIÓN</a:t>
              </a:r>
            </a:p>
          </p:txBody>
        </p:sp>
        <p:sp>
          <p:nvSpPr>
            <p:cNvPr id="3122" name="Rectangle 844"/>
            <p:cNvSpPr>
              <a:spLocks noChangeArrowheads="1"/>
            </p:cNvSpPr>
            <p:nvPr/>
          </p:nvSpPr>
          <p:spPr bwMode="auto">
            <a:xfrm>
              <a:off x="1898" y="598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sp>
        <p:nvSpPr>
          <p:cNvPr id="3114" name="Text Box 847"/>
          <p:cNvSpPr txBox="1">
            <a:spLocks noChangeArrowheads="1"/>
          </p:cNvSpPr>
          <p:nvPr/>
        </p:nvSpPr>
        <p:spPr bwMode="auto">
          <a:xfrm>
            <a:off x="5364163" y="887413"/>
            <a:ext cx="969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OBESIDAD Y </a:t>
            </a:r>
          </a:p>
          <a:p>
            <a:pPr algn="ctr"/>
            <a:r>
              <a:rPr lang="es-ES_tradnl" altLang="es-MX" sz="700" b="1"/>
              <a:t>SOBREPESO</a:t>
            </a:r>
          </a:p>
        </p:txBody>
      </p:sp>
      <p:sp>
        <p:nvSpPr>
          <p:cNvPr id="3115" name="Rectangle 848"/>
          <p:cNvSpPr>
            <a:spLocks noChangeArrowheads="1"/>
          </p:cNvSpPr>
          <p:nvPr/>
        </p:nvSpPr>
        <p:spPr bwMode="auto">
          <a:xfrm>
            <a:off x="6232525" y="949325"/>
            <a:ext cx="203200" cy="142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grpSp>
        <p:nvGrpSpPr>
          <p:cNvPr id="3116" name="Group 859"/>
          <p:cNvGrpSpPr>
            <a:grpSpLocks/>
          </p:cNvGrpSpPr>
          <p:nvPr/>
        </p:nvGrpSpPr>
        <p:grpSpPr bwMode="auto">
          <a:xfrm>
            <a:off x="6605588" y="884238"/>
            <a:ext cx="1128712" cy="304800"/>
            <a:chOff x="3267" y="557"/>
            <a:chExt cx="711" cy="192"/>
          </a:xfrm>
        </p:grpSpPr>
        <p:sp>
          <p:nvSpPr>
            <p:cNvPr id="3119" name="Text Box 854"/>
            <p:cNvSpPr txBox="1">
              <a:spLocks noChangeArrowheads="1"/>
            </p:cNvSpPr>
            <p:nvPr/>
          </p:nvSpPr>
          <p:spPr bwMode="auto">
            <a:xfrm>
              <a:off x="3267" y="557"/>
              <a:ext cx="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700" b="1"/>
                <a:t>CUIDADOS AL RECIÉN NACIDO</a:t>
              </a:r>
            </a:p>
          </p:txBody>
        </p:sp>
        <p:sp>
          <p:nvSpPr>
            <p:cNvPr id="3120" name="Rectangle 855"/>
            <p:cNvSpPr>
              <a:spLocks noChangeArrowheads="1"/>
            </p:cNvSpPr>
            <p:nvPr/>
          </p:nvSpPr>
          <p:spPr bwMode="auto">
            <a:xfrm>
              <a:off x="3850" y="596"/>
              <a:ext cx="128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s-MX" altLang="es-MX"/>
            </a:p>
          </p:txBody>
        </p:sp>
      </p:grpSp>
      <p:sp>
        <p:nvSpPr>
          <p:cNvPr id="3117" name="Line 21"/>
          <p:cNvSpPr>
            <a:spLocks noChangeShapeType="1"/>
          </p:cNvSpPr>
          <p:nvPr/>
        </p:nvSpPr>
        <p:spPr bwMode="auto">
          <a:xfrm>
            <a:off x="0" y="11652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21"/>
          <p:cNvSpPr>
            <a:spLocks noChangeShapeType="1"/>
          </p:cNvSpPr>
          <p:nvPr/>
        </p:nvSpPr>
        <p:spPr bwMode="auto">
          <a:xfrm>
            <a:off x="0" y="89535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68</Words>
  <Application>Microsoft Office PowerPoint</Application>
  <PresentationFormat>Carta (216 x 279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Diseño predeterminado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136</cp:revision>
  <cp:lastPrinted>1999-10-12T00:19:02Z</cp:lastPrinted>
  <dcterms:created xsi:type="dcterms:W3CDTF">1999-03-16T19:31:02Z</dcterms:created>
  <dcterms:modified xsi:type="dcterms:W3CDTF">2015-11-14T00:01:58Z</dcterms:modified>
</cp:coreProperties>
</file>